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304" r:id="rId3"/>
    <p:sldId id="340" r:id="rId4"/>
    <p:sldId id="366" r:id="rId5"/>
    <p:sldId id="296" r:id="rId6"/>
    <p:sldId id="342" r:id="rId7"/>
    <p:sldId id="343" r:id="rId8"/>
    <p:sldId id="368" r:id="rId9"/>
    <p:sldId id="371" r:id="rId10"/>
    <p:sldId id="373" r:id="rId11"/>
    <p:sldId id="367" r:id="rId12"/>
    <p:sldId id="374" r:id="rId13"/>
    <p:sldId id="375" r:id="rId14"/>
    <p:sldId id="370" r:id="rId15"/>
    <p:sldId id="376" r:id="rId16"/>
    <p:sldId id="377" r:id="rId17"/>
    <p:sldId id="378" r:id="rId18"/>
    <p:sldId id="379" r:id="rId19"/>
    <p:sldId id="369" r:id="rId20"/>
    <p:sldId id="381" r:id="rId21"/>
    <p:sldId id="380" r:id="rId22"/>
    <p:sldId id="383" r:id="rId23"/>
    <p:sldId id="3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F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55"/>
    <p:restoredTop sz="94599"/>
  </p:normalViewPr>
  <p:slideViewPr>
    <p:cSldViewPr snapToGrid="0" snapToObjects="1">
      <p:cViewPr varScale="1">
        <p:scale>
          <a:sx n="71" d="100"/>
          <a:sy n="71" d="100"/>
        </p:scale>
        <p:origin x="176" y="920"/>
      </p:cViewPr>
      <p:guideLst/>
    </p:cSldViewPr>
  </p:slideViewPr>
  <p:outlineViewPr>
    <p:cViewPr>
      <p:scale>
        <a:sx n="33" d="100"/>
        <a:sy n="33" d="100"/>
      </p:scale>
      <p:origin x="0" y="-54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E448-B5B7-F34A-BFF0-2ADB427D67E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6D82-63F3-034C-B865-A4056734E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0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0664F-C4CD-3641-8E4E-9589698C9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28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21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59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3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32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87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07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20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65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60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40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2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4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28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16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7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4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6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5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8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0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2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1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E86F5-C9AF-B54F-B9DC-2B2FA655F79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31257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nextstrain.org/zika?c=region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narratives/ncov/sit-rep/2020-01-30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journals.plos.org/plospathogens/article?id=10.1371/journal.ppat.100804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033975"/>
            <a:ext cx="12192000" cy="94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335" y="4247638"/>
            <a:ext cx="6854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EMD 531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Lecture 14</a:t>
            </a:r>
          </a:p>
          <a:p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nathan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grubaugh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phd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6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" y="6227548"/>
            <a:ext cx="7561895" cy="453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34B3EA-E365-8C44-BFDC-77C96F6D27B8}"/>
              </a:ext>
            </a:extLst>
          </p:cNvPr>
          <p:cNvSpPr txBox="1"/>
          <p:nvPr/>
        </p:nvSpPr>
        <p:spPr>
          <a:xfrm>
            <a:off x="1348353" y="2085658"/>
            <a:ext cx="91586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Outbreak investigation</a:t>
            </a:r>
          </a:p>
        </p:txBody>
      </p:sp>
    </p:spTree>
    <p:extLst>
      <p:ext uri="{BB962C8B-B14F-4D97-AF65-F5344CB8AC3E}">
        <p14:creationId xmlns:p14="http://schemas.microsoft.com/office/powerpoint/2010/main" val="15823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Genetic relatedness: reservoir + transmission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8613" y="2860588"/>
            <a:ext cx="46792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The animal reservoir of MERS-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 is camels. </a:t>
            </a:r>
          </a:p>
          <a:p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Clusters of human-to-human transmission, most new spillovers from camels.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634" y="6382482"/>
            <a:ext cx="8404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https://elifesciences.org/articles/31257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A6F025-FBC3-CE4A-BDCA-4380D0958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57" y="1036836"/>
            <a:ext cx="5782356" cy="58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Evolutionary </a:t>
            </a:r>
            <a:r>
              <a:rPr lang="en-US" dirty="0" smtClean="0"/>
              <a:t>rate (</a:t>
            </a:r>
            <a:r>
              <a:rPr lang="en-US" dirty="0" err="1" smtClean="0"/>
              <a:t>tMRCA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3782FFB-3680-43AD-B015-96C5FA19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3" y="1685365"/>
            <a:ext cx="11544300" cy="4290430"/>
          </a:xfrm>
        </p:spPr>
        <p:txBody>
          <a:bodyPr>
            <a:normAutofit/>
          </a:bodyPr>
          <a:lstStyle/>
          <a:p>
            <a:r>
              <a:rPr lang="en-US" dirty="0"/>
              <a:t>Estimate the </a:t>
            </a:r>
            <a:r>
              <a:rPr lang="en-US" u="sng" dirty="0"/>
              <a:t>time of most common recent ancestor (</a:t>
            </a:r>
            <a:r>
              <a:rPr lang="en-US" u="sng" dirty="0" err="1"/>
              <a:t>tMCRA</a:t>
            </a:r>
            <a:r>
              <a:rPr lang="en-US" u="sng" dirty="0"/>
              <a:t>)</a:t>
            </a:r>
            <a:r>
              <a:rPr lang="en-US" dirty="0"/>
              <a:t> = lower bound on when outbreak started.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rate (“molecular clock”) is constant, can directly estimate.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too early in outbreak and not enough diversity to estimate evolutionary rate, estimates based on rates rate from previous outbreaks or related viruses.</a:t>
            </a:r>
          </a:p>
          <a:p>
            <a:r>
              <a:rPr lang="en-US" dirty="0"/>
              <a:t>Determine how long pathogen circulated prior to discovery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“surveillance gap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85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Evolutionary rate: </a:t>
            </a:r>
            <a:r>
              <a:rPr lang="en-US" dirty="0" err="1"/>
              <a:t>tMRCA</a:t>
            </a:r>
            <a:r>
              <a:rPr lang="en-US" dirty="0"/>
              <a:t> (constant rate)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12" y="1112393"/>
            <a:ext cx="7581201" cy="5404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613" y="1804460"/>
            <a:ext cx="39630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</a:rPr>
              <a:t>Zika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 virus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</a:rPr>
              <a:t>tMRCA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 in the Americas is August 2013 to February 2014</a:t>
            </a:r>
          </a:p>
        </p:txBody>
      </p:sp>
      <p:sp>
        <p:nvSpPr>
          <p:cNvPr id="8" name="Rectangle 7"/>
          <p:cNvSpPr/>
          <p:nvPr/>
        </p:nvSpPr>
        <p:spPr>
          <a:xfrm>
            <a:off x="156634" y="6382482"/>
            <a:ext cx="8404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https://nextstrain.org/zika?c=region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4" y="3517179"/>
            <a:ext cx="3361107" cy="244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Evolutionary rate: </a:t>
            </a:r>
            <a:r>
              <a:rPr lang="en-US" dirty="0" err="1"/>
              <a:t>tMRCA</a:t>
            </a:r>
            <a:r>
              <a:rPr lang="en-US" dirty="0"/>
              <a:t> (estimated rate)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5378" y="1373278"/>
            <a:ext cx="3963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Use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</a:rPr>
              <a:t>evo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 rates of SARS-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 to date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lang="en-US" sz="2800" b="1" dirty="0" err="1" smtClean="0">
                <a:solidFill>
                  <a:schemeClr val="bg2">
                    <a:lumMod val="50000"/>
                  </a:schemeClr>
                </a:solidFill>
              </a:rPr>
              <a:t>MRCA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of SARS-CoV-2 until enough data to estimate rate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156634" y="6382482"/>
            <a:ext cx="8404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https://nextstrain.org/narratives/ncov/sit-rep/2020-01-30</a:t>
            </a:r>
            <a:endParaRPr lang="en-US" dirty="0"/>
          </a:p>
        </p:txBody>
      </p:sp>
      <p:pic>
        <p:nvPicPr>
          <p:cNvPr id="8194" name="Picture 2" descr="raph of TMRCA estimates based on different mutation r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28" y="3315528"/>
            <a:ext cx="4581715" cy="343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4" y="1903755"/>
            <a:ext cx="6843822" cy="44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3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Genetic diversity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3782FFB-3680-43AD-B015-96C5FA19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3" y="1936376"/>
            <a:ext cx="11544300" cy="4437529"/>
          </a:xfrm>
        </p:spPr>
        <p:txBody>
          <a:bodyPr>
            <a:normAutofit/>
          </a:bodyPr>
          <a:lstStyle/>
          <a:p>
            <a:r>
              <a:rPr lang="en-US" dirty="0"/>
              <a:t>Average # of nucleotide differences among pathogens in a population</a:t>
            </a:r>
          </a:p>
          <a:p>
            <a:r>
              <a:rPr lang="en-US" dirty="0"/>
              <a:t>Diversity changes following outbreak </a:t>
            </a:r>
            <a:r>
              <a:rPr lang="en-US" dirty="0" smtClean="0"/>
              <a:t>patterns</a:t>
            </a:r>
          </a:p>
          <a:p>
            <a:endParaRPr lang="en-US" dirty="0"/>
          </a:p>
          <a:p>
            <a:r>
              <a:rPr lang="en-US" dirty="0"/>
              <a:t>“Shape” of the phylogenetic tree can provide insights into transmission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Patterns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of lineage “birth-death” can provide estimates of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R0</a:t>
            </a:r>
          </a:p>
          <a:p>
            <a:r>
              <a:rPr lang="en-US" dirty="0" smtClean="0"/>
              <a:t>Combined with evolutionary rate, early </a:t>
            </a:r>
            <a:r>
              <a:rPr lang="en-US" dirty="0"/>
              <a:t>indicator of outbreak size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 general: Older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tMRCA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larger the outbreak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Genetic diversity – transmission intensity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89DED2-181E-EE45-B0CD-7D6A1DBF8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83"/>
          <a:stretch/>
        </p:blipFill>
        <p:spPr>
          <a:xfrm>
            <a:off x="1273629" y="1102485"/>
            <a:ext cx="2498272" cy="575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5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Genetic diversity – transmission intensity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89DED2-181E-EE45-B0CD-7D6A1DBF8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84"/>
          <a:stretch/>
        </p:blipFill>
        <p:spPr>
          <a:xfrm>
            <a:off x="1273628" y="1102485"/>
            <a:ext cx="4653643" cy="57555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03AB126-4F70-5B41-AF7B-10A00DD6DC3F}"/>
              </a:ext>
            </a:extLst>
          </p:cNvPr>
          <p:cNvSpPr/>
          <p:nvPr/>
        </p:nvSpPr>
        <p:spPr>
          <a:xfrm>
            <a:off x="3716792" y="1579942"/>
            <a:ext cx="2383971" cy="240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F68F77B-183E-A842-9B31-14B9F9DA8A11}"/>
              </a:ext>
            </a:extLst>
          </p:cNvPr>
          <p:cNvSpPr/>
          <p:nvPr/>
        </p:nvSpPr>
        <p:spPr>
          <a:xfrm>
            <a:off x="3716792" y="5896579"/>
            <a:ext cx="2383971" cy="96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8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Genetic diversity – transmission intensity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89DED2-181E-EE45-B0CD-7D6A1DBF8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95"/>
          <a:stretch/>
        </p:blipFill>
        <p:spPr>
          <a:xfrm>
            <a:off x="1273629" y="1102485"/>
            <a:ext cx="6906986" cy="5755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6C8850E-4084-C94B-9B8B-CB4212AE6038}"/>
              </a:ext>
            </a:extLst>
          </p:cNvPr>
          <p:cNvSpPr/>
          <p:nvPr/>
        </p:nvSpPr>
        <p:spPr>
          <a:xfrm>
            <a:off x="6010813" y="1102485"/>
            <a:ext cx="2383971" cy="3309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BCE6862-36BD-B04E-803E-AF15B00DCA65}"/>
              </a:ext>
            </a:extLst>
          </p:cNvPr>
          <p:cNvSpPr/>
          <p:nvPr/>
        </p:nvSpPr>
        <p:spPr>
          <a:xfrm>
            <a:off x="6010813" y="5896579"/>
            <a:ext cx="2383971" cy="96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3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Genetic diversity – transmission intensity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89DED2-181E-EE45-B0CD-7D6A1DBF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8" y="1102485"/>
            <a:ext cx="8981133" cy="5755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2A05278-1E12-7740-AEC8-957FE509EE7D}"/>
              </a:ext>
            </a:extLst>
          </p:cNvPr>
          <p:cNvSpPr/>
          <p:nvPr/>
        </p:nvSpPr>
        <p:spPr>
          <a:xfrm>
            <a:off x="8385044" y="1246910"/>
            <a:ext cx="2383971" cy="3036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F37E000-0DA4-354D-8A88-C7F4D4C37DBD}"/>
              </a:ext>
            </a:extLst>
          </p:cNvPr>
          <p:cNvSpPr/>
          <p:nvPr/>
        </p:nvSpPr>
        <p:spPr>
          <a:xfrm>
            <a:off x="8385044" y="5896579"/>
            <a:ext cx="2383971" cy="96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5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How much is enough genetic data?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3782FFB-3680-43AD-B015-96C5FA19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3" y="1815347"/>
            <a:ext cx="11544300" cy="4429383"/>
          </a:xfrm>
        </p:spPr>
        <p:txBody>
          <a:bodyPr>
            <a:normAutofit/>
          </a:bodyPr>
          <a:lstStyle/>
          <a:p>
            <a:r>
              <a:rPr lang="en-US" sz="3200" dirty="0"/>
              <a:t>Mostly a post-hoc analysis (</a:t>
            </a:r>
            <a:r>
              <a:rPr lang="en-US" sz="3200" u="sng" dirty="0"/>
              <a:t>but shouldn’t be!!</a:t>
            </a:r>
            <a:r>
              <a:rPr lang="en-US" sz="3200" dirty="0"/>
              <a:t>)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Dependent on amount of circulating genetic diversity</a:t>
            </a:r>
          </a:p>
          <a:p>
            <a:r>
              <a:rPr lang="en-US" sz="3200" dirty="0"/>
              <a:t>Enough data when: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Can estimate evolutionary rate directly from the data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New genomes do not push back the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tMRCA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Long branches have been resolved</a:t>
            </a:r>
          </a:p>
          <a:p>
            <a:r>
              <a:rPr lang="en-US" sz="3200" dirty="0"/>
              <a:t>New data should be added throughout course of outbreak/epidemic from all possible locations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As soon as you stop adding data, new long branches will form</a:t>
            </a:r>
          </a:p>
        </p:txBody>
      </p:sp>
    </p:spTree>
    <p:extLst>
      <p:ext uri="{BB962C8B-B14F-4D97-AF65-F5344CB8AC3E}">
        <p14:creationId xmlns:p14="http://schemas.microsoft.com/office/powerpoint/2010/main" val="95973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CCD5C6-51A0-4080-849A-37DF2421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Students will be able to:</a:t>
            </a:r>
          </a:p>
          <a:p>
            <a:pPr marL="514350" indent="-514350">
              <a:buAutoNum type="arabicPeriod"/>
            </a:pPr>
            <a:r>
              <a:rPr lang="en-US" dirty="0"/>
              <a:t>Understand how pathogen genomics can aid outbreak investigations.</a:t>
            </a:r>
          </a:p>
          <a:p>
            <a:pPr marL="514350" indent="-514350">
              <a:buAutoNum type="arabicPeriod"/>
            </a:pPr>
            <a:r>
              <a:rPr lang="en-US" dirty="0"/>
              <a:t>”Read” a phylogenetic tree to estimate important outbreak parameters.</a:t>
            </a:r>
          </a:p>
          <a:p>
            <a:pPr marL="514350" indent="-514350">
              <a:buAutoNum type="arabicPeriod"/>
            </a:pPr>
            <a:r>
              <a:rPr lang="en-US" dirty="0"/>
              <a:t>Appreciate the need for openness and effective communication.</a:t>
            </a:r>
          </a:p>
          <a:p>
            <a:pPr marL="514350" indent="-514350">
              <a:buAutoNum type="arabicPeriod"/>
            </a:pPr>
            <a:r>
              <a:rPr lang="en-US" dirty="0"/>
              <a:t>Interpret virus genomic data from COVID-19 outbreak (activity)</a:t>
            </a:r>
          </a:p>
          <a:p>
            <a:endParaRPr lang="en-US" dirty="0"/>
          </a:p>
          <a:p>
            <a:r>
              <a:rPr lang="en-US" dirty="0"/>
              <a:t>Open Q&amp;A on exercises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DA1F2ECC-A53B-DD47-B64C-9BFD4923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42949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Data gaps can be resolved through openness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14186A1-B2D9-E14B-BE46-3594C79D4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142" y="1215683"/>
            <a:ext cx="8335241" cy="56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1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A source of misinformation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B41C7D8-C389-924F-BEA3-836FBA946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1" y="1717962"/>
            <a:ext cx="4991532" cy="4359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595087E-C3F6-E742-A107-1E4FB762F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309" y="1708735"/>
            <a:ext cx="6917125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588" y="2846943"/>
            <a:ext cx="9401176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Class activity:</a:t>
            </a:r>
            <a:br>
              <a:rPr lang="en-US" sz="6000" dirty="0">
                <a:solidFill>
                  <a:schemeClr val="bg1"/>
                </a:solidFill>
                <a:latin typeface="+mn-lt"/>
              </a:rPr>
            </a:br>
            <a:r>
              <a:rPr lang="en-US" sz="6000" dirty="0">
                <a:solidFill>
                  <a:schemeClr val="bg1"/>
                </a:solidFill>
                <a:latin typeface="+mn-lt"/>
              </a:rPr>
              <a:t>COVID-19 outbreak</a:t>
            </a:r>
          </a:p>
        </p:txBody>
      </p:sp>
    </p:spTree>
    <p:extLst>
      <p:ext uri="{BB962C8B-B14F-4D97-AF65-F5344CB8AC3E}">
        <p14:creationId xmlns:p14="http://schemas.microsoft.com/office/powerpoint/2010/main" val="4748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56EC10B2-1927-D642-A6DF-967D889E42D9}"/>
              </a:ext>
            </a:extLst>
          </p:cNvPr>
          <p:cNvSpPr txBox="1">
            <a:spLocks/>
          </p:cNvSpPr>
          <p:nvPr/>
        </p:nvSpPr>
        <p:spPr>
          <a:xfrm>
            <a:off x="328613" y="703813"/>
            <a:ext cx="11544300" cy="1152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nextstrain.org</a:t>
            </a:r>
            <a:r>
              <a:rPr lang="en-US" b="1" dirty="0"/>
              <a:t>/groups/blab/</a:t>
            </a:r>
            <a:r>
              <a:rPr lang="en-US" b="1" dirty="0" err="1"/>
              <a:t>sars</a:t>
            </a:r>
            <a:r>
              <a:rPr lang="en-US" b="1" dirty="0"/>
              <a:t>-like-</a:t>
            </a:r>
            <a:r>
              <a:rPr lang="en-US" b="1" dirty="0" err="1"/>
              <a:t>cov</a:t>
            </a:r>
            <a:endParaRPr lang="en-US" b="1" dirty="0"/>
          </a:p>
          <a:p>
            <a:r>
              <a:rPr lang="en-US" b="1" dirty="0" err="1"/>
              <a:t>nextstrain.org</a:t>
            </a:r>
            <a:r>
              <a:rPr lang="en-US" b="1" dirty="0"/>
              <a:t>/</a:t>
            </a:r>
            <a:r>
              <a:rPr lang="en-US" b="1" dirty="0" err="1"/>
              <a:t>ncov</a:t>
            </a: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3C6411B-750E-0B46-9E27-96A9A61EC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3" y="2330643"/>
            <a:ext cx="11544300" cy="442938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In groups, examine the phylogenetic data in both </a:t>
            </a:r>
            <a:r>
              <a:rPr lang="en-US" sz="3200" dirty="0" err="1"/>
              <a:t>nextstrain</a:t>
            </a:r>
            <a:r>
              <a:rPr lang="en-US" sz="3200" dirty="0"/>
              <a:t> pages</a:t>
            </a:r>
          </a:p>
          <a:p>
            <a:endParaRPr lang="en-US" sz="3200" dirty="0"/>
          </a:p>
          <a:p>
            <a:r>
              <a:rPr lang="en-US" sz="3200" dirty="0"/>
              <a:t>Discuss: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E.g. Origins/animal hosts; relatedness to SARS; number of introductions;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tMRCA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of outbreak; global spread; misinformation (e.g. came from a lab)</a:t>
            </a:r>
          </a:p>
          <a:p>
            <a:endParaRPr lang="en-US" sz="3200" dirty="0"/>
          </a:p>
          <a:p>
            <a:r>
              <a:rPr lang="en-US" sz="3200" dirty="0"/>
              <a:t>Construct at least 5 major conclusions 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Include supporting evidence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Include explanation in language suitable for the general public</a:t>
            </a:r>
          </a:p>
          <a:p>
            <a:pPr lvl="1"/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gur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42" y="1161182"/>
            <a:ext cx="9703958" cy="54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Pathogen genomic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339" y="6584303"/>
            <a:ext cx="950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Grubaugh et al., 2019. Tracking virus outbreaks in the twenty-first century. </a:t>
            </a:r>
            <a:r>
              <a:rPr lang="en-US" sz="1200" i="1" dirty="0"/>
              <a:t>Nature Microbiology</a:t>
            </a:r>
          </a:p>
          <a:p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3711412" y="1161182"/>
            <a:ext cx="2417928" cy="542312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0" y="2041742"/>
            <a:ext cx="6325644" cy="2296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85" y="0"/>
            <a:ext cx="5095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588" y="2846943"/>
            <a:ext cx="9401176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Genomic applications during outbreaks</a:t>
            </a:r>
          </a:p>
        </p:txBody>
      </p:sp>
    </p:spTree>
    <p:extLst>
      <p:ext uri="{BB962C8B-B14F-4D97-AF65-F5344CB8AC3E}">
        <p14:creationId xmlns:p14="http://schemas.microsoft.com/office/powerpoint/2010/main" val="21449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f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3850" y="1427444"/>
            <a:ext cx="11544300" cy="881784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“Fog of war”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3782FFB-3680-43AD-B015-96C5FA19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106270"/>
            <a:ext cx="9870141" cy="3434301"/>
          </a:xfrm>
        </p:spPr>
        <p:txBody>
          <a:bodyPr>
            <a:normAutofit/>
          </a:bodyPr>
          <a:lstStyle/>
          <a:p>
            <a:r>
              <a:rPr lang="en-US" sz="3600" dirty="0"/>
              <a:t>At the start of an outbreak, we often do not know:</a:t>
            </a:r>
          </a:p>
          <a:p>
            <a:pPr lvl="1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Extent of the outbreak</a:t>
            </a:r>
          </a:p>
          <a:p>
            <a:pPr lvl="1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Timing and nature of source</a:t>
            </a:r>
          </a:p>
          <a:p>
            <a:pPr lvl="1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it is being transmitted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107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mage result for fog"/>
          <p:cNvPicPr>
            <a:picLocks noChangeAspect="1" noChangeArrowheads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5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1629149"/>
            <a:ext cx="11544300" cy="88178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Lifting the ”fog” during early outbreaks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3782FFB-3680-43AD-B015-96C5FA19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3133165"/>
            <a:ext cx="9668435" cy="3357282"/>
          </a:xfrm>
        </p:spPr>
        <p:txBody>
          <a:bodyPr>
            <a:normAutofit/>
          </a:bodyPr>
          <a:lstStyle/>
          <a:p>
            <a:r>
              <a:rPr lang="en-US" sz="3200" dirty="0"/>
              <a:t>Measure diversity and relatedness of pathogens from as many cases as possible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Genetic relatedness (how transmitted and nature of source)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Evolutionary rate (timing of outbreak)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Genetic diversity (extent of outbreak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Resistance (if known alleles/genetic markers)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04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Genetic relatedness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3782FFB-3680-43AD-B015-96C5FA19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94" y="1896035"/>
            <a:ext cx="10865224" cy="3743585"/>
          </a:xfrm>
        </p:spPr>
        <p:txBody>
          <a:bodyPr>
            <a:normAutofit/>
          </a:bodyPr>
          <a:lstStyle/>
          <a:p>
            <a:r>
              <a:rPr lang="en-US" sz="3200" dirty="0"/>
              <a:t>Compare to pathogen genomic sequences within outbreak and close relatives outside of outbreak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Determine source location</a:t>
            </a:r>
          </a:p>
          <a:p>
            <a:r>
              <a:rPr lang="en-US" sz="3200" dirty="0"/>
              <a:t>If zoonotic: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Determine source animal reservoir or intermediate host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Determine if transmission is human-to-human or from multiple animal “spillovers”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994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Genetic relatedness: source location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634" y="1716244"/>
            <a:ext cx="1092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West Nile virus source in North America is likely in the Middle East</a:t>
            </a:r>
          </a:p>
        </p:txBody>
      </p:sp>
      <p:pic>
        <p:nvPicPr>
          <p:cNvPr id="4098" name="Picture 2" descr="https://journals.plos.org/plospathogens/article/figure/image?size=large&amp;id=info:doi/10.1371/journal.ppat.1008042.g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34" y="2239464"/>
            <a:ext cx="11910809" cy="4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56634" y="6474006"/>
            <a:ext cx="8404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https://journals.plos.org/plospathogens/article?id=10.1371%2Fjournal.ppat.1008042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1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35266</TotalTime>
  <Words>631</Words>
  <Application>Microsoft Macintosh PowerPoint</Application>
  <PresentationFormat>Widescreen</PresentationFormat>
  <Paragraphs>106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Avenir Next</vt:lpstr>
      <vt:lpstr>Calibri</vt:lpstr>
      <vt:lpstr>Calibri Light</vt:lpstr>
      <vt:lpstr>Courier</vt:lpstr>
      <vt:lpstr>Arial</vt:lpstr>
      <vt:lpstr>Office Theme</vt:lpstr>
      <vt:lpstr>PowerPoint Presentation</vt:lpstr>
      <vt:lpstr>Learning objectives</vt:lpstr>
      <vt:lpstr>Pathogen genomic applications</vt:lpstr>
      <vt:lpstr>PowerPoint Presentation</vt:lpstr>
      <vt:lpstr>Genomic applications during outbreaks</vt:lpstr>
      <vt:lpstr>“Fog of war”</vt:lpstr>
      <vt:lpstr>Lifting the ”fog” during early outbreaks</vt:lpstr>
      <vt:lpstr>Genetic relatedness</vt:lpstr>
      <vt:lpstr>Genetic relatedness: source location</vt:lpstr>
      <vt:lpstr>Genetic relatedness: reservoir + transmission</vt:lpstr>
      <vt:lpstr>Evolutionary rate (tMRCA)</vt:lpstr>
      <vt:lpstr>Evolutionary rate: tMRCA (constant rate)</vt:lpstr>
      <vt:lpstr>Evolutionary rate: tMRCA (estimated rate)</vt:lpstr>
      <vt:lpstr>Genetic diversity</vt:lpstr>
      <vt:lpstr>Genetic diversity – transmission intensity</vt:lpstr>
      <vt:lpstr>Genetic diversity – transmission intensity</vt:lpstr>
      <vt:lpstr>Genetic diversity – transmission intensity</vt:lpstr>
      <vt:lpstr>Genetic diversity – transmission intensity</vt:lpstr>
      <vt:lpstr>How much is enough genetic data?</vt:lpstr>
      <vt:lpstr>Data gaps can be resolved through openness</vt:lpstr>
      <vt:lpstr>A source of misinformation</vt:lpstr>
      <vt:lpstr>Class activity: COVID-19 outbreak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Grubaugh</dc:creator>
  <cp:lastModifiedBy>Nathan Grubaugh</cp:lastModifiedBy>
  <cp:revision>139</cp:revision>
  <dcterms:created xsi:type="dcterms:W3CDTF">2019-12-09T14:21:06Z</dcterms:created>
  <dcterms:modified xsi:type="dcterms:W3CDTF">2020-02-27T14:39:18Z</dcterms:modified>
</cp:coreProperties>
</file>